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644" autoAdjust="0"/>
  </p:normalViewPr>
  <p:slideViewPr>
    <p:cSldViewPr>
      <p:cViewPr>
        <p:scale>
          <a:sx n="90" d="100"/>
          <a:sy n="90" d="100"/>
        </p:scale>
        <p:origin x="-9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h%20Collings\Documents\Newcastle\5th%20Year%20-%20Masters\Routes\Study\Graph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GB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Sheet1!$AT$34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rgbClr val="002060"/>
            </a:solidFill>
          </c:spPr>
          <c:cat>
            <c:strRef>
              <c:f>Sheet1!$AS$35:$AS$43</c:f>
              <c:strCache>
                <c:ptCount val="9"/>
                <c:pt idx="0">
                  <c:v>Education</c:v>
                </c:pt>
                <c:pt idx="1">
                  <c:v>Translation</c:v>
                </c:pt>
                <c:pt idx="2">
                  <c:v>Administrative positions</c:v>
                </c:pt>
                <c:pt idx="3">
                  <c:v>Account Management</c:v>
                </c:pt>
                <c:pt idx="4">
                  <c:v>Graduate schemes</c:v>
                </c:pt>
                <c:pt idx="5">
                  <c:v>Further study</c:v>
                </c:pt>
                <c:pt idx="6">
                  <c:v>Other</c:v>
                </c:pt>
                <c:pt idx="7">
                  <c:v>Travelling</c:v>
                </c:pt>
                <c:pt idx="8">
                  <c:v>No response</c:v>
                </c:pt>
              </c:strCache>
            </c:strRef>
          </c:cat>
          <c:val>
            <c:numRef>
              <c:f>Sheet1!$AT$35:$AT$43</c:f>
              <c:numCache>
                <c:formatCode>General</c:formatCode>
                <c:ptCount val="9"/>
                <c:pt idx="0">
                  <c:v>15</c:v>
                </c:pt>
                <c:pt idx="1">
                  <c:v>5</c:v>
                </c:pt>
                <c:pt idx="2">
                  <c:v>4</c:v>
                </c:pt>
                <c:pt idx="3">
                  <c:v>4</c:v>
                </c:pt>
                <c:pt idx="4">
                  <c:v>3</c:v>
                </c:pt>
                <c:pt idx="5">
                  <c:v>5</c:v>
                </c:pt>
                <c:pt idx="6">
                  <c:v>5</c:v>
                </c:pt>
                <c:pt idx="7">
                  <c:v>1</c:v>
                </c:pt>
                <c:pt idx="8">
                  <c:v>1</c:v>
                </c:pt>
              </c:numCache>
            </c:numRef>
          </c:val>
        </c:ser>
        <c:dLbls/>
        <c:axId val="122260096"/>
        <c:axId val="122323328"/>
      </c:barChart>
      <c:catAx>
        <c:axId val="122260096"/>
        <c:scaling>
          <c:orientation val="minMax"/>
        </c:scaling>
        <c:axPos val="b"/>
        <c:tickLblPos val="nextTo"/>
        <c:crossAx val="122323328"/>
        <c:crosses val="autoZero"/>
        <c:auto val="1"/>
        <c:lblAlgn val="ctr"/>
        <c:lblOffset val="100"/>
      </c:catAx>
      <c:valAx>
        <c:axId val="122323328"/>
        <c:scaling>
          <c:orientation val="minMax"/>
        </c:scaling>
        <c:delete val="1"/>
        <c:axPos val="l"/>
        <c:majorGridlines/>
        <c:numFmt formatCode="General" sourceLinked="0"/>
        <c:tickLblPos val="none"/>
        <c:crossAx val="122260096"/>
        <c:crosses val="autoZero"/>
        <c:crossBetween val="between"/>
      </c:valAx>
    </c:plotArea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8B3FB1-1317-43FE-BC97-BB61E17032DE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E77782-31F5-464B-9716-0C6F745BE1F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84277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Background</a:t>
            </a:r>
            <a:r>
              <a:rPr lang="en-GB" baseline="0" dirty="0" smtClean="0"/>
              <a:t> – </a:t>
            </a:r>
            <a:r>
              <a:rPr lang="en-GB" baseline="0" dirty="0" err="1" smtClean="0"/>
              <a:t>canada</a:t>
            </a:r>
            <a:r>
              <a:rPr lang="en-GB" baseline="0" dirty="0" smtClean="0"/>
              <a:t> paper, routes into languages legacy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77782-31F5-464B-9716-0C6F745BE1F4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(The extracurricular) - A look at the current</a:t>
            </a:r>
            <a:r>
              <a:rPr lang="en-GB" baseline="0" dirty="0" smtClean="0"/>
              <a:t> trend towards employability and student experience within universities, a brief mention of the successes of the Routes ambassador scheme and a focus on the results of Sarah Collings investigation into student ambassadors themselves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77782-31F5-464B-9716-0C6F745BE1F4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(the curricular) – discuss</a:t>
            </a:r>
            <a:r>
              <a:rPr lang="en-GB" baseline="0" dirty="0" smtClean="0"/>
              <a:t> the existing students into schools modules available – reasons why these were previously inappropriate for MFL students and how our own module has been based on this with language elements, connections with school of education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77782-31F5-464B-9716-0C6F745BE1F4}" type="slidenum">
              <a:rPr lang="en-GB" smtClean="0"/>
              <a:pPr/>
              <a:t>5</a:t>
            </a:fld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Further detail on the module’s aims with an</a:t>
            </a:r>
            <a:r>
              <a:rPr lang="en-GB" baseline="0" dirty="0" smtClean="0"/>
              <a:t> emphasis on self reflection which has grown from the PDRs offered to routes into languages senior ambassadors.</a:t>
            </a:r>
          </a:p>
          <a:p>
            <a:r>
              <a:rPr lang="en-GB" baseline="0" dirty="0" smtClean="0"/>
              <a:t>Detail of the practicalities of the module – assistance from the careers service, undergraduate recruitment service and Routes into Languages existing networks.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77782-31F5-464B-9716-0C6F745BE1F4}" type="slidenum">
              <a:rPr lang="en-GB" smtClean="0"/>
              <a:pPr/>
              <a:t>6</a:t>
            </a:fld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Hopes for the future</a:t>
            </a:r>
            <a:r>
              <a:rPr lang="en-GB" baseline="0" dirty="0" smtClean="0"/>
              <a:t> – expansion of the module, embedding in both the universities and the schools, provision of more MFL teachers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E77782-31F5-464B-9716-0C6F745BE1F4}" type="slidenum">
              <a:rPr lang="en-GB" smtClean="0"/>
              <a:pPr/>
              <a:t>7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4787A2-ADB3-45C5-9D78-26F4B411DB8F}" type="datetimeFigureOut">
              <a:rPr lang="en-GB" smtClean="0"/>
              <a:pPr/>
              <a:t>04/07/2012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2B7A144-A7D9-4D88-A718-16C45A8B4DAA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8784" y="1371600"/>
            <a:ext cx="7851648" cy="1828800"/>
          </a:xfrm>
        </p:spPr>
        <p:txBody>
          <a:bodyPr/>
          <a:lstStyle/>
          <a:p>
            <a:r>
              <a:rPr lang="en-GB" dirty="0" smtClean="0"/>
              <a:t>Routes into Languages Student Ambassadors: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sz="2800" dirty="0" smtClean="0"/>
              <a:t>From the Extracurricular to the Curricular</a:t>
            </a:r>
          </a:p>
          <a:p>
            <a:endParaRPr lang="en-GB" dirty="0" smtClean="0"/>
          </a:p>
          <a:p>
            <a:r>
              <a:rPr lang="en-GB" dirty="0" smtClean="0"/>
              <a:t>Dr. Elizabeth Andersen &amp; Nicholas Johnston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47484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Student Ambassadors (SAs) at the heart of the  Routes into Languages (RiL) project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Sustainability beyond the funded life of the project</a:t>
            </a:r>
          </a:p>
          <a:p>
            <a:endParaRPr lang="en-GB" dirty="0" smtClean="0"/>
          </a:p>
          <a:p>
            <a:r>
              <a:rPr lang="en-GB" dirty="0" smtClean="0"/>
              <a:t>From the Extracurricular to the curricular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5220072" y="1988840"/>
            <a:ext cx="3333248" cy="2560350"/>
            <a:chOff x="5220072" y="1988840"/>
            <a:chExt cx="3333248" cy="2560350"/>
          </a:xfrm>
        </p:grpSpPr>
        <p:pic>
          <p:nvPicPr>
            <p:cNvPr id="2050" name="Picture 2" descr="F:\Ruth's Leaving Party 2011\ambassadors launch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220072" y="1988840"/>
              <a:ext cx="3333248" cy="2122985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5292080" y="4149080"/>
              <a:ext cx="309634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Student ambassadors at the launch of Routes into Languages NE in 2007</a:t>
              </a:r>
              <a:endParaRPr lang="en-GB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05273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dirty="0"/>
              <a:t>Effectiveness of the Student Ambassadors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204864"/>
            <a:ext cx="8229600" cy="4389120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Student </a:t>
            </a:r>
            <a:r>
              <a:rPr lang="en-GB" dirty="0"/>
              <a:t>Ambassadors as role </a:t>
            </a:r>
            <a:r>
              <a:rPr lang="en-GB" dirty="0" smtClean="0"/>
              <a:t>models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/>
              <a:t>Professionalization of the </a:t>
            </a:r>
            <a:r>
              <a:rPr lang="en-GB" dirty="0" smtClean="0"/>
              <a:t>Student                Ambassador </a:t>
            </a:r>
            <a:r>
              <a:rPr lang="en-GB" dirty="0"/>
              <a:t>role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5603" y="1700808"/>
            <a:ext cx="2170881" cy="3265005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3635896" y="4293096"/>
            <a:ext cx="2448272" cy="2272318"/>
            <a:chOff x="3635896" y="4293096"/>
            <a:chExt cx="2448272" cy="2272318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3635896" y="4293096"/>
              <a:ext cx="2448272" cy="1836204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3635896" y="6165304"/>
              <a:ext cx="24482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Student ambassadors working in the Routes NE office</a:t>
              </a:r>
              <a:endParaRPr lang="en-GB" sz="1000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457681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Benefits to SAs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/>
          </a:bodyPr>
          <a:lstStyle/>
          <a:p>
            <a:r>
              <a:rPr lang="en-GB" dirty="0"/>
              <a:t>Improved skills </a:t>
            </a:r>
            <a:r>
              <a:rPr lang="en-GB" dirty="0" smtClean="0"/>
              <a:t>base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Improved student </a:t>
            </a:r>
            <a:r>
              <a:rPr lang="en-GB" dirty="0" smtClean="0"/>
              <a:t>experience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Improved potential in job applications &amp; </a:t>
            </a:r>
            <a:r>
              <a:rPr lang="en-GB" dirty="0" smtClean="0"/>
              <a:t>interviews</a:t>
            </a:r>
            <a:endParaRPr lang="en-GB" dirty="0"/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xmlns="" val="642208367"/>
              </p:ext>
            </p:extLst>
          </p:nvPr>
        </p:nvGraphicFramePr>
        <p:xfrm>
          <a:off x="4644008" y="1268760"/>
          <a:ext cx="4320480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4860032" y="3789040"/>
            <a:ext cx="3636962" cy="2694494"/>
            <a:chOff x="4860032" y="3789040"/>
            <a:chExt cx="3636962" cy="2694494"/>
          </a:xfrm>
        </p:grpSpPr>
        <p:pic>
          <p:nvPicPr>
            <p:cNvPr id="4" name="Picture 5" descr="340.JPG"/>
            <p:cNvPicPr>
              <a:picLocks noChangeAspect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60032" y="3789040"/>
              <a:ext cx="3636962" cy="24177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" name="TextBox 5"/>
            <p:cNvSpPr txBox="1"/>
            <p:nvPr/>
          </p:nvSpPr>
          <p:spPr>
            <a:xfrm>
              <a:off x="4860032" y="6237313"/>
              <a:ext cx="3600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Ambassadors at the 2012 Festival of International Culture</a:t>
              </a:r>
              <a:endParaRPr lang="en-GB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5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Integrating into the Curriculum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114800" cy="4389120"/>
          </a:xfrm>
        </p:spPr>
        <p:txBody>
          <a:bodyPr>
            <a:normAutofit/>
          </a:bodyPr>
          <a:lstStyle/>
          <a:p>
            <a:r>
              <a:rPr lang="en-GB" dirty="0" smtClean="0"/>
              <a:t>Employability agenda</a:t>
            </a:r>
          </a:p>
          <a:p>
            <a:endParaRPr lang="en-GB" dirty="0" smtClean="0"/>
          </a:p>
          <a:p>
            <a:r>
              <a:rPr lang="en-GB" dirty="0" smtClean="0"/>
              <a:t>Embedding of the SA model within the degree curriculum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Close collaboration with School of Education and Careers </a:t>
            </a:r>
            <a:r>
              <a:rPr lang="en-GB" dirty="0"/>
              <a:t>S</a:t>
            </a:r>
            <a:r>
              <a:rPr lang="en-GB" dirty="0" smtClean="0"/>
              <a:t>ervice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5004048" y="2060848"/>
            <a:ext cx="2952328" cy="2262446"/>
            <a:chOff x="5004048" y="2060848"/>
            <a:chExt cx="2952328" cy="2262446"/>
          </a:xfrm>
        </p:grpSpPr>
        <p:pic>
          <p:nvPicPr>
            <p:cNvPr id="5" name="Content Placeholder 7" descr="308.JP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>
            <a:xfrm>
              <a:off x="5004048" y="2060848"/>
              <a:ext cx="2951163" cy="1962150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5004048" y="4077073"/>
              <a:ext cx="29523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Ambassadors giving a Chinese taster session</a:t>
              </a:r>
              <a:endParaRPr lang="en-GB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Module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4762872" cy="438912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Equips students with a knowledge of Modern Language education policy and basic foreign language pedagogy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Emphasis on student self reflection and assessments in target language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SA’s </a:t>
            </a:r>
            <a:r>
              <a:rPr lang="en-GB" dirty="0"/>
              <a:t>role in inspiring future linguists and raising aspiration to further </a:t>
            </a:r>
            <a:r>
              <a:rPr lang="en-GB" dirty="0" smtClean="0"/>
              <a:t>study</a:t>
            </a:r>
            <a:endParaRPr lang="en-GB" dirty="0"/>
          </a:p>
        </p:txBody>
      </p:sp>
      <p:grpSp>
        <p:nvGrpSpPr>
          <p:cNvPr id="7" name="Group 6"/>
          <p:cNvGrpSpPr/>
          <p:nvPr/>
        </p:nvGrpSpPr>
        <p:grpSpPr>
          <a:xfrm>
            <a:off x="5170032" y="1700808"/>
            <a:ext cx="3357093" cy="2550477"/>
            <a:chOff x="5170032" y="1700808"/>
            <a:chExt cx="3357093" cy="2550477"/>
          </a:xfrm>
        </p:grpSpPr>
        <p:pic>
          <p:nvPicPr>
            <p:cNvPr id="1026" name="Picture 2" descr="H:\Festival 2012\Photos\2012-03-22\215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170032" y="1700808"/>
              <a:ext cx="3357093" cy="2232248"/>
            </a:xfrm>
            <a:prstGeom prst="rect">
              <a:avLst/>
            </a:prstGeom>
            <a:noFill/>
          </p:spPr>
        </p:pic>
        <p:sp>
          <p:nvSpPr>
            <p:cNvPr id="6" name="TextBox 5"/>
            <p:cNvSpPr txBox="1"/>
            <p:nvPr/>
          </p:nvSpPr>
          <p:spPr>
            <a:xfrm>
              <a:off x="5364088" y="4005064"/>
              <a:ext cx="2952328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1000" dirty="0" smtClean="0"/>
                <a:t>Ambassadors giving an Arabic taster session</a:t>
              </a:r>
              <a:endParaRPr lang="en-GB" sz="1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Future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5050904" cy="4389120"/>
          </a:xfrm>
        </p:spPr>
        <p:txBody>
          <a:bodyPr>
            <a:normAutofit fontScale="92500" lnSpcReduction="20000"/>
          </a:bodyPr>
          <a:lstStyle/>
          <a:p>
            <a:r>
              <a:rPr lang="en-GB" dirty="0"/>
              <a:t>Module intended both to promote the learning of languages and to provide a platform for students wishing to progress into careers in </a:t>
            </a:r>
            <a:r>
              <a:rPr lang="en-GB" dirty="0" smtClean="0"/>
              <a:t>teaching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Module will continue to provide role models for pupils beyond the lifespan of </a:t>
            </a:r>
            <a:r>
              <a:rPr lang="en-GB" dirty="0" err="1" smtClean="0"/>
              <a:t>RiL</a:t>
            </a:r>
            <a:r>
              <a:rPr lang="en-GB" dirty="0" smtClean="0"/>
              <a:t> project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Expansion in future years, offering more students and schools the opportunity to participate</a:t>
            </a:r>
          </a:p>
          <a:p>
            <a:pPr>
              <a:buNone/>
            </a:pPr>
            <a:endParaRPr lang="en-GB" dirty="0"/>
          </a:p>
        </p:txBody>
      </p:sp>
      <p:pic>
        <p:nvPicPr>
          <p:cNvPr id="4" name="Picture 3" descr="Language is Brill 1219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1844824"/>
            <a:ext cx="3186113" cy="2232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376</TotalTime>
  <Words>414</Words>
  <Application>Microsoft Office PowerPoint</Application>
  <PresentationFormat>On-screen Show (4:3)</PresentationFormat>
  <Paragraphs>55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Flow</vt:lpstr>
      <vt:lpstr>Routes into Languages Student Ambassadors:</vt:lpstr>
      <vt:lpstr>Introduction</vt:lpstr>
      <vt:lpstr>Effectiveness of the Student Ambassadors</vt:lpstr>
      <vt:lpstr>Benefits to SAs</vt:lpstr>
      <vt:lpstr>Integrating into the Curriculum</vt:lpstr>
      <vt:lpstr>The Module</vt:lpstr>
      <vt:lpstr>The Future</vt:lpstr>
    </vt:vector>
  </TitlesOfParts>
  <Company>Newcastle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Routes into Languages Student Ambassadors:</dc:title>
  <dc:creator>Nicholas Philip Joseph Johnston</dc:creator>
  <cp:lastModifiedBy>Nicholas Philip Joseph Johnston</cp:lastModifiedBy>
  <cp:revision>33</cp:revision>
  <dcterms:created xsi:type="dcterms:W3CDTF">2012-06-27T12:53:06Z</dcterms:created>
  <dcterms:modified xsi:type="dcterms:W3CDTF">2012-07-04T14:38:41Z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3" name="_NewReviewCycle">
    <vt:lpwstr/>
  </property>
</Properties>
</file>